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8"/>
  </p:normalViewPr>
  <p:slideViewPr>
    <p:cSldViewPr snapToGrid="0">
      <p:cViewPr>
        <p:scale>
          <a:sx n="96" d="100"/>
          <a:sy n="96" d="100"/>
        </p:scale>
        <p:origin x="116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71A2E-7CBD-FF73-5B2A-0F21D7EBD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5D41D8-FF4A-9DBB-F827-E846E17B67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1909EA-B9B1-FA7A-A3A0-3C03EA6CB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9F10A2-255F-80CA-8059-48D6EEC2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1CEBE1-9371-6126-8452-792176B8A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265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3670B1-597A-EF6C-2A87-821D08DC7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8944C2-373F-4C8C-EFB3-09AD444E6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98B399-72DC-9DC9-A104-C2CA54C42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43A3E2-93FA-2B19-3862-D2908A3F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9AA8E7-510B-704E-9B9B-06C7B8DE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23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A2735-FB46-B79A-3927-58F5A14F8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62500F-9491-0015-1E2F-AB429C08E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464643-B186-F62C-1EFE-3C4843D54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414D00-9537-82EB-1675-C730A68D8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D586F4-BDB2-13A7-2302-0DB44D3E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5608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86593-524C-A9C8-D722-B9B1DE63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7A3B5-DD91-046D-6D83-99EC1DAC21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AC2869D-8C6C-9ACC-7CC6-B87FD6FD6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34FDD8-68E6-737B-76B6-2FAAAF98C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148F2C-7422-489E-C6D8-EB9306E3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3EB4CC-7C12-A3B4-256C-B57C593BD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1245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F6DE3-92A2-B634-725D-6791262AB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7B3B42-50E2-4C6B-5A55-FEFA4CD5A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C75C74-46B5-AE58-029D-A9E2EBFC8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5C2974-CE53-91FD-14F7-D8FEC84591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2E7FB3-3F02-D8BD-0A51-177B20402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C53F6D6-CE04-9663-2BFD-191A639B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E349C17-ABE9-B2B5-D955-8B5D1CED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CBBFBF0-F746-AC5A-B539-B8B954AB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187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2CA47-477B-A153-A4D1-42DA17951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7589A9-3FA8-4D11-3005-587F6C641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5B9E03-E24B-34C1-71FB-7DBFA918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B88881-6EAC-E257-8C17-197BCEF10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215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4BA9548-1FDE-F7E4-6AD8-CEA94772A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C7708DA-C467-FAEA-D73F-B2909F3DC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3CF342-5BFE-5D9A-0B3B-6D4FA146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769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7702C-3B20-320B-7A98-3C20CEE75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BB332-A11F-F908-6C26-40D7141A5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13D1AB-1ADA-BA78-B786-84E84C0ED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4BF287-78E3-1884-FB53-5AC70D341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7B6903-EB22-33BC-5B21-2F1A9F74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AA131F-6FC7-87AC-AB5E-9FFE727B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372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E71B3-B201-2955-CE69-5746CBA21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E1B302B-692E-774E-5982-36B3DEAB8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B8B75E-3A11-E549-84E0-DBA25B542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713880-8B48-3F35-FE67-BDB524BAA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786139-79E0-392F-6FED-2906D6CB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1A6922-9217-58CD-53D0-2A33EB7C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59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1E956A-1749-74DA-35E3-BBB37A01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F7722B-4D3C-0857-B884-BC1F048FC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5E734A-5089-08E2-BF5C-853F7215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EDD443-F4D4-E4CC-8700-08B512E48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C76445-0D5A-5267-FBF4-1D9B869A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98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D914E3-1970-7F53-68E1-B44FF6A726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A8FFEC-5044-0CE0-5487-FB45B7636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CB3C8B-9170-803F-AB61-805C0ADB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DADC9-C44F-CD3C-182E-5FC64674F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502D52-E997-C9C9-7161-36C2D47E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4783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BD53863-898A-FE30-4D6E-81CF099F1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60D8D9-8675-D0D8-2D98-814BA59A5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86455A-F677-98EF-86AD-F521497E4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9E1D4-5C37-3C46-9DC2-34148F126103}" type="datetimeFigureOut">
              <a:rPr lang="es-MX" smtClean="0"/>
              <a:t>08/07/23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C959F2-2BAB-E019-B38C-778D4F8E1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9BAB6C-D829-9054-CA27-D6E54BC4DD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107BD-328C-6742-B1B4-1CB1A1BB8C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580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B688D-98C1-4EF3-741F-2B8036DDB3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37CAB3-911F-EF54-2C77-45B055AC4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8503" y="4588864"/>
            <a:ext cx="9144000" cy="1655762"/>
          </a:xfrm>
        </p:spPr>
        <p:txBody>
          <a:bodyPr>
            <a:noAutofit/>
          </a:bodyPr>
          <a:lstStyle/>
          <a:p>
            <a:r>
              <a:rPr lang="es-MX" sz="4400" dirty="0">
                <a:solidFill>
                  <a:srgbClr val="002060"/>
                </a:solidFill>
                <a:latin typeface="DIN Condensed" pitchFamily="2" charset="0"/>
              </a:rPr>
              <a:t>¿Cómo vamos?</a:t>
            </a:r>
          </a:p>
          <a:p>
            <a:endParaRPr lang="es-MX" sz="4400" dirty="0">
              <a:solidFill>
                <a:srgbClr val="002060"/>
              </a:solidFill>
              <a:latin typeface="DIN Condensed" pitchFamily="2" charset="0"/>
            </a:endParaRPr>
          </a:p>
          <a:p>
            <a:r>
              <a:rPr lang="es-MX" sz="4400" dirty="0">
                <a:solidFill>
                  <a:srgbClr val="002060"/>
                </a:solidFill>
                <a:latin typeface="DIN Condensed" pitchFamily="2" charset="0"/>
              </a:rPr>
              <a:t>¿Qué sigue?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222BFF-3FBF-06AF-8CD8-9E3E2BE3C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3" y="130630"/>
            <a:ext cx="12192000" cy="434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2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7EC6DB-2E7B-F061-BD00-E53E1CAE8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186" y="14288"/>
            <a:ext cx="9867624" cy="6857999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1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885A3F3-0049-113C-E8A7-AECB14B81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686" y="0"/>
            <a:ext cx="5634851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1B956F0-3878-91FF-A8F2-92EEE27B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92" y="1557347"/>
            <a:ext cx="4666369" cy="2824298"/>
          </a:xfrm>
        </p:spPr>
        <p:txBody>
          <a:bodyPr>
            <a:normAutofit/>
          </a:bodyPr>
          <a:lstStyle/>
          <a:p>
            <a:r>
              <a:rPr lang="es-MX" sz="5300" dirty="0">
                <a:solidFill>
                  <a:srgbClr val="C00000"/>
                </a:solidFill>
                <a:latin typeface="DIN Condensed" pitchFamily="2" charset="0"/>
              </a:rPr>
              <a:t>24 postulaciones</a:t>
            </a:r>
            <a:br>
              <a:rPr lang="es-MX" sz="5300" dirty="0">
                <a:solidFill>
                  <a:srgbClr val="C00000"/>
                </a:solidFill>
                <a:latin typeface="DIN Condensed" pitchFamily="2" charset="0"/>
              </a:rPr>
            </a:br>
            <a:br>
              <a:rPr lang="es-MX" sz="5300" dirty="0">
                <a:solidFill>
                  <a:srgbClr val="C00000"/>
                </a:solidFill>
                <a:latin typeface="DIN Condensed" pitchFamily="2" charset="0"/>
              </a:rPr>
            </a:br>
            <a:r>
              <a:rPr lang="es-MX" dirty="0">
                <a:solidFill>
                  <a:srgbClr val="002060"/>
                </a:solidFill>
                <a:latin typeface="DIN Condensed" pitchFamily="2" charset="0"/>
              </a:rPr>
              <a:t>8 mujeres, 16 hombres</a:t>
            </a:r>
            <a:br>
              <a:rPr lang="es-MX" sz="5300" dirty="0">
                <a:solidFill>
                  <a:srgbClr val="C00000"/>
                </a:solidFill>
                <a:latin typeface="DIN Condensed" pitchFamily="2" charset="0"/>
              </a:rPr>
            </a:br>
            <a:endParaRPr lang="es-MX" dirty="0">
              <a:solidFill>
                <a:srgbClr val="002060"/>
              </a:solidFill>
              <a:latin typeface="DIN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553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B6ADB4-568A-3C4F-50DA-7D9EE78BA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0"/>
            <a:ext cx="7715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5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2FACFC-1D36-0C8B-9E75-B188E1715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857" y="0"/>
            <a:ext cx="5644662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218B10D-7D88-BE70-4649-3AD31857FE68}"/>
              </a:ext>
            </a:extLst>
          </p:cNvPr>
          <p:cNvSpPr txBox="1">
            <a:spLocks/>
          </p:cNvSpPr>
          <p:nvPr/>
        </p:nvSpPr>
        <p:spPr>
          <a:xfrm>
            <a:off x="455292" y="1072588"/>
            <a:ext cx="5461565" cy="4712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300" dirty="0">
                <a:solidFill>
                  <a:srgbClr val="C00000"/>
                </a:solidFill>
                <a:latin typeface="DIN Condensed" pitchFamily="2" charset="0"/>
              </a:rPr>
              <a:t>13 expedientes con documentación completa</a:t>
            </a:r>
            <a:br>
              <a:rPr lang="es-MX" sz="5300" dirty="0">
                <a:solidFill>
                  <a:srgbClr val="C00000"/>
                </a:solidFill>
                <a:latin typeface="DIN Condensed" pitchFamily="2" charset="0"/>
              </a:rPr>
            </a:br>
            <a:br>
              <a:rPr lang="es-MX" sz="5300" dirty="0">
                <a:solidFill>
                  <a:srgbClr val="C00000"/>
                </a:solidFill>
                <a:latin typeface="DIN Condensed" pitchFamily="2" charset="0"/>
              </a:rPr>
            </a:br>
            <a:r>
              <a:rPr lang="es-MX" sz="5300" dirty="0">
                <a:solidFill>
                  <a:srgbClr val="002060"/>
                </a:solidFill>
                <a:latin typeface="DIN Condensed" pitchFamily="2" charset="0"/>
              </a:rPr>
              <a:t>4</a:t>
            </a:r>
            <a:r>
              <a:rPr lang="es-MX" dirty="0">
                <a:solidFill>
                  <a:srgbClr val="002060"/>
                </a:solidFill>
                <a:latin typeface="DIN Condensed" pitchFamily="2" charset="0"/>
              </a:rPr>
              <a:t> mujeres, 9 hombres</a:t>
            </a:r>
          </a:p>
          <a:p>
            <a:endParaRPr lang="es-MX" sz="5300" dirty="0">
              <a:solidFill>
                <a:srgbClr val="C00000"/>
              </a:solidFill>
              <a:latin typeface="DIN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4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8167251-239F-5B15-F4B2-F24F13645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84" y="0"/>
            <a:ext cx="5548277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487A2DC-662C-F0AA-012A-E87594D06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967" y="0"/>
            <a:ext cx="5548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3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8D72B35-1A18-1F31-54B6-EF077EDD6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58" y="0"/>
            <a:ext cx="5662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26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1B0E6A2-86C7-A8AB-409A-A5A91EE70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70" y="0"/>
            <a:ext cx="5474099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97D50AE-FC2F-B3DC-6341-726F12958D1E}"/>
              </a:ext>
            </a:extLst>
          </p:cNvPr>
          <p:cNvSpPr txBox="1">
            <a:spLocks/>
          </p:cNvSpPr>
          <p:nvPr/>
        </p:nvSpPr>
        <p:spPr>
          <a:xfrm>
            <a:off x="6339311" y="371476"/>
            <a:ext cx="5704643" cy="6329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700" dirty="0">
                <a:solidFill>
                  <a:srgbClr val="002060"/>
                </a:solidFill>
                <a:latin typeface="DIN Condensed" pitchFamily="2" charset="0"/>
              </a:rPr>
              <a:t>Declaraciones de conflictos de interés:</a:t>
            </a:r>
          </a:p>
          <a:p>
            <a:endParaRPr lang="es-MX" sz="5300" dirty="0">
              <a:solidFill>
                <a:srgbClr val="C00000"/>
              </a:solidFill>
              <a:latin typeface="DIN Condensed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MX" sz="4600" dirty="0">
                <a:solidFill>
                  <a:srgbClr val="C00000"/>
                </a:solidFill>
                <a:latin typeface="DIN Condensed" pitchFamily="2" charset="0"/>
              </a:rPr>
              <a:t>15 declaraciones de CI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s-MX" sz="4600" dirty="0">
              <a:solidFill>
                <a:srgbClr val="C00000"/>
              </a:solidFill>
              <a:latin typeface="DIN Condensed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MX" sz="4600" dirty="0">
                <a:solidFill>
                  <a:srgbClr val="C00000"/>
                </a:solidFill>
                <a:latin typeface="DIN Condensed" pitchFamily="2" charset="0"/>
              </a:rPr>
              <a:t>Respecto de los expedientes 2 y 15, se instruyó analizar en colegiado preservando la imparcialidad y la objetividad.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s-MX" sz="4600" dirty="0">
              <a:solidFill>
                <a:srgbClr val="C00000"/>
              </a:solidFill>
              <a:latin typeface="DIN Condensed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MX" sz="4600" dirty="0">
                <a:solidFill>
                  <a:srgbClr val="C00000"/>
                </a:solidFill>
                <a:latin typeface="DIN Condensed" pitchFamily="2" charset="0"/>
              </a:rPr>
              <a:t>Conformación de equipos de 3 para la calificación de los expedientes.</a:t>
            </a:r>
          </a:p>
        </p:txBody>
      </p:sp>
    </p:spTree>
    <p:extLst>
      <p:ext uri="{BB962C8B-B14F-4D97-AF65-F5344CB8AC3E}">
        <p14:creationId xmlns:p14="http://schemas.microsoft.com/office/powerpoint/2010/main" val="404623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DD6AF0-17BA-2509-4F5B-CCCAA95B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5" y="1397729"/>
            <a:ext cx="12048309" cy="58652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MX" sz="4000" dirty="0">
                <a:solidFill>
                  <a:srgbClr val="002060"/>
                </a:solidFill>
                <a:latin typeface="DIN Condensed" pitchFamily="2" charset="0"/>
              </a:rPr>
              <a:t>Apartado 2. Evaluación de la declaración patrimonial y de intereses:</a:t>
            </a:r>
          </a:p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Declaración patrimonial y de interés contiene información del declarante, cónyuge y dependientes económicos, cuando aplique, considerando adecuadamente las normas e instructivo para el llenado y presentación del formato de declaraciones aprobado por el SNA. </a:t>
            </a:r>
          </a:p>
          <a:p>
            <a:pPr marL="0" indent="0">
              <a:buNone/>
            </a:pPr>
            <a:endParaRPr lang="es-MX" dirty="0">
              <a:latin typeface="DIN Condensed" pitchFamily="2" charset="0"/>
            </a:endParaRPr>
          </a:p>
          <a:p>
            <a:pPr marL="0" indent="0">
              <a:buNone/>
            </a:pPr>
            <a:r>
              <a:rPr lang="es-MX" sz="4000" dirty="0">
                <a:solidFill>
                  <a:srgbClr val="002060"/>
                </a:solidFill>
                <a:latin typeface="DIN Condensed" pitchFamily="2" charset="0"/>
              </a:rPr>
              <a:t>Apartado 3. Evaluación de la información curricular, trayectoria y experiencia profesional en los siguientes temas: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Experiencia en el diseño, presupuestación, implementación y evaluación de políticas públicas.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Experiencia en dirección, administración y manejo de personal.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Experiencia verificable de al menos 5 años o más en transparencia, evaluación, fiscalización, rendición de cuentas o combate a la corrupción.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Experiencia en la gestión de plataformas digitales y tecnologías de la información.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Experiencia en coordinación interinstitucional, participación en cuerpos colegiados y mecanismos de participación ciudadana. </a:t>
            </a:r>
          </a:p>
          <a:p>
            <a:pPr marL="0" indent="0">
              <a:buNone/>
            </a:pPr>
            <a:endParaRPr lang="es-MX" dirty="0">
              <a:latin typeface="DIN Condensed" pitchFamily="2" charset="0"/>
            </a:endParaRPr>
          </a:p>
          <a:p>
            <a:pPr marL="0" indent="0">
              <a:buNone/>
            </a:pPr>
            <a:r>
              <a:rPr lang="es-MX" sz="4000" dirty="0">
                <a:solidFill>
                  <a:srgbClr val="002060"/>
                </a:solidFill>
                <a:latin typeface="DIN Condensed" pitchFamily="2" charset="0"/>
              </a:rPr>
              <a:t>Apartado 4. Evaluación del programa de trabajo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Calidad técnica y alineación con la PAEQROO y el PI, así como con sus ejes transversales.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574E7D1-3880-F82A-EBC1-B9890B4281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559" y="1430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700" dirty="0">
                <a:solidFill>
                  <a:srgbClr val="002060"/>
                </a:solidFill>
                <a:latin typeface="DIN Condensed" pitchFamily="2" charset="0"/>
              </a:rPr>
              <a:t>¿Qué evaluamos?</a:t>
            </a:r>
          </a:p>
        </p:txBody>
      </p:sp>
    </p:spTree>
    <p:extLst>
      <p:ext uri="{BB962C8B-B14F-4D97-AF65-F5344CB8AC3E}">
        <p14:creationId xmlns:p14="http://schemas.microsoft.com/office/powerpoint/2010/main" val="1068166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9EFE4E8-8C7A-09D8-AC1B-A0768C31E515}"/>
              </a:ext>
            </a:extLst>
          </p:cNvPr>
          <p:cNvSpPr txBox="1">
            <a:spLocks/>
          </p:cNvSpPr>
          <p:nvPr/>
        </p:nvSpPr>
        <p:spPr>
          <a:xfrm>
            <a:off x="289559" y="1430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700" dirty="0">
                <a:solidFill>
                  <a:srgbClr val="002060"/>
                </a:solidFill>
                <a:latin typeface="DIN Condensed" pitchFamily="2" charset="0"/>
              </a:rPr>
              <a:t>Próximos pasos…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D6C6181-E577-7E9D-F06B-78FB52496601}"/>
              </a:ext>
            </a:extLst>
          </p:cNvPr>
          <p:cNvSpPr txBox="1">
            <a:spLocks/>
          </p:cNvSpPr>
          <p:nvPr/>
        </p:nvSpPr>
        <p:spPr>
          <a:xfrm>
            <a:off x="104503" y="1351052"/>
            <a:ext cx="12233365" cy="5865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3500" dirty="0">
                <a:solidFill>
                  <a:srgbClr val="002060"/>
                </a:solidFill>
                <a:latin typeface="DIN Condensed" pitchFamily="2" charset="0"/>
              </a:rPr>
              <a:t>Apartado 5. Entrevista, se evaluarán los conocimientos y opiniones críticas sobre: </a:t>
            </a:r>
            <a:endParaRPr lang="es-MX" dirty="0">
              <a:solidFill>
                <a:srgbClr val="00206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El Sistema Anticorrupción y sus instrumentos rectores: PAEQROO y PI.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La Secretaría Ejecutiva, Comisión Ejecutiva y CPC del SAEQROO.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Preguntas ciudadanas y otras personalizadas.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MX" sz="4000" dirty="0">
              <a:solidFill>
                <a:srgbClr val="002060"/>
              </a:solidFill>
              <a:latin typeface="DIN Condensed" pitchFamily="2" charset="0"/>
            </a:endParaRPr>
          </a:p>
          <a:p>
            <a:pPr marL="0" indent="0">
              <a:buNone/>
            </a:pPr>
            <a:r>
              <a:rPr lang="es-MX" sz="3600" dirty="0">
                <a:solidFill>
                  <a:srgbClr val="002060"/>
                </a:solidFill>
                <a:latin typeface="DIN Condensed" pitchFamily="2" charset="0"/>
              </a:rPr>
              <a:t>Apartado 6. Evaluación de la solución de caso práctico, capacidad para: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Resolver de forma efectiva y sostenible (acorde al marco normativo) problemas complejos, así como integrar alianzas. 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Estructura lógica de ideas, claridad en los argumentos y capacidad de síntesis.</a:t>
            </a:r>
          </a:p>
          <a:p>
            <a:r>
              <a:rPr lang="es-MX" dirty="0">
                <a:solidFill>
                  <a:srgbClr val="C00000"/>
                </a:solidFill>
                <a:latin typeface="DIN Condensed" pitchFamily="2" charset="0"/>
              </a:rPr>
              <a:t>Comunicación asertiva y liderazgo.</a:t>
            </a:r>
          </a:p>
        </p:txBody>
      </p:sp>
    </p:spTree>
    <p:extLst>
      <p:ext uri="{BB962C8B-B14F-4D97-AF65-F5344CB8AC3E}">
        <p14:creationId xmlns:p14="http://schemas.microsoft.com/office/powerpoint/2010/main" val="1892376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7EC6DB-2E7B-F061-BD00-E53E1CAE8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186" y="14288"/>
            <a:ext cx="9867624" cy="6857999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31C9156-6900-4910-55AC-0B28A106679E}"/>
              </a:ext>
            </a:extLst>
          </p:cNvPr>
          <p:cNvSpPr/>
          <p:nvPr/>
        </p:nvSpPr>
        <p:spPr>
          <a:xfrm>
            <a:off x="7715248" y="1319349"/>
            <a:ext cx="3257410" cy="555293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802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346</Words>
  <Application>Microsoft Macintosh PowerPoint</Application>
  <PresentationFormat>Panorámica</PresentationFormat>
  <Paragraphs>35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DIN Condensed</vt:lpstr>
      <vt:lpstr>Tema de Office</vt:lpstr>
      <vt:lpstr>Presentación de PowerPoint</vt:lpstr>
      <vt:lpstr>Presentación de PowerPoint</vt:lpstr>
      <vt:lpstr>24 postulaciones  8 mujeres, 16 hombres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evaluamos?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Mariana Bello</dc:creator>
  <cp:lastModifiedBy>Mariana Bello</cp:lastModifiedBy>
  <cp:revision>3</cp:revision>
  <dcterms:created xsi:type="dcterms:W3CDTF">2023-07-08T14:49:12Z</dcterms:created>
  <dcterms:modified xsi:type="dcterms:W3CDTF">2023-07-10T19:31:34Z</dcterms:modified>
</cp:coreProperties>
</file>